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stro" panose="020B0604020202020204" charset="-128"/>
      <p:regular r:id="rId3"/>
    </p:embeddedFont>
    <p:embeddedFont>
      <p:font typeface="Arial Bold" panose="020B0604020202020204" charset="0"/>
      <p:regular r:id="rId4"/>
    </p:embeddedFont>
    <p:embeddedFont>
      <p:font typeface="Arial Italics" panose="020B0604020202020204" charset="0"/>
      <p:regular r:id="rId5"/>
    </p:embeddedFont>
    <p:embeddedFont>
      <p:font typeface="Blanka" panose="020B0604020202020204" charset="0"/>
      <p:regular r:id="rId6"/>
    </p:embeddedFont>
    <p:embeddedFont>
      <p:font typeface="Montserrat" panose="000005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336" y="-5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9232" y="9556750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INTRODUÇÃO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91A3ED8-F80A-88B8-9DEB-0A4472B64543}"/>
              </a:ext>
            </a:extLst>
          </p:cNvPr>
          <p:cNvSpPr/>
          <p:nvPr/>
        </p:nvSpPr>
        <p:spPr>
          <a:xfrm>
            <a:off x="21377468" y="-5355"/>
            <a:ext cx="11020232" cy="3040072"/>
          </a:xfrm>
          <a:custGeom>
            <a:avLst/>
            <a:gdLst>
              <a:gd name="connsiteX0" fmla="*/ 2433990 w 11020232"/>
              <a:gd name="connsiteY0" fmla="*/ 0 h 3040072"/>
              <a:gd name="connsiteX1" fmla="*/ 11020232 w 11020232"/>
              <a:gd name="connsiteY1" fmla="*/ 0 h 3040072"/>
              <a:gd name="connsiteX2" fmla="*/ 11020232 w 11020232"/>
              <a:gd name="connsiteY2" fmla="*/ 3040072 h 3040072"/>
              <a:gd name="connsiteX3" fmla="*/ 0 w 11020232"/>
              <a:gd name="connsiteY3" fmla="*/ 3040072 h 30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0232" h="3040072">
                <a:moveTo>
                  <a:pt x="2433990" y="0"/>
                </a:moveTo>
                <a:lnTo>
                  <a:pt x="11020232" y="0"/>
                </a:lnTo>
                <a:lnTo>
                  <a:pt x="11020232" y="3040072"/>
                </a:lnTo>
                <a:lnTo>
                  <a:pt x="0" y="3040072"/>
                </a:lnTo>
                <a:close/>
              </a:path>
            </a:pathLst>
          </a:custGeom>
          <a:solidFill>
            <a:srgbClr val="036212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23505403" y="-2432783"/>
            <a:ext cx="9362938" cy="48600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890"/>
              </a:lnSpc>
            </a:pPr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25495749" y="642357"/>
            <a:ext cx="6398419" cy="1647593"/>
          </a:xfrm>
          <a:custGeom>
            <a:avLst/>
            <a:gdLst/>
            <a:ahLst/>
            <a:cxnLst/>
            <a:rect l="l" t="t" r="r" b="b"/>
            <a:pathLst>
              <a:path w="6398419" h="1647593">
                <a:moveTo>
                  <a:pt x="0" y="0"/>
                </a:moveTo>
                <a:lnTo>
                  <a:pt x="6398419" y="0"/>
                </a:lnTo>
                <a:lnTo>
                  <a:pt x="6398419" y="1647593"/>
                </a:lnTo>
                <a:lnTo>
                  <a:pt x="0" y="1647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0" y="2995714"/>
            <a:ext cx="32397699" cy="97191"/>
          </a:xfrm>
          <a:prstGeom prst="line">
            <a:avLst/>
          </a:prstGeom>
          <a:ln w="85725" cap="flat">
            <a:solidFill>
              <a:srgbClr val="03621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8" name="TextBox 28"/>
          <p:cNvSpPr txBox="1"/>
          <p:nvPr/>
        </p:nvSpPr>
        <p:spPr>
          <a:xfrm>
            <a:off x="954094" y="10811531"/>
            <a:ext cx="14580000" cy="183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aborda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revisão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/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Arial, 38,9 pt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0" y="3549204"/>
            <a:ext cx="32397699" cy="1873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7982" b="1" dirty="0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 </a:t>
            </a:r>
          </a:p>
          <a:p>
            <a:pPr algn="ctr">
              <a:lnSpc>
                <a:spcPts val="7104"/>
              </a:lnSpc>
            </a:pPr>
            <a:r>
              <a:rPr lang="en-US" sz="7982" b="1" dirty="0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(Fonte Arial, 79,8 pt </a:t>
            </a:r>
            <a:r>
              <a:rPr lang="en-US" sz="7982" b="1" dirty="0" err="1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verde</a:t>
            </a:r>
            <a:r>
              <a:rPr lang="en-US" sz="7982" b="1" dirty="0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7982" b="1" dirty="0" err="1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escuro</a:t>
            </a:r>
            <a:r>
              <a:rPr lang="en-US" sz="7982" b="1" dirty="0">
                <a:solidFill>
                  <a:srgbClr val="036212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0" y="6600760"/>
            <a:ext cx="32397700" cy="419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Sobrenome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, </a:t>
            </a:r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 (Autor 1)¹*, </a:t>
            </a:r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Sobrenome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, </a:t>
            </a:r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(Autor 2)², </a:t>
            </a:r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Sobrenome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, </a:t>
            </a:r>
            <a:r>
              <a:rPr lang="en-US" sz="3892" i="1" spc="-144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nome</a:t>
            </a:r>
            <a:r>
              <a:rPr lang="en-US" sz="3892" i="1" spc="-144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(Autor 3)³.</a:t>
            </a:r>
          </a:p>
          <a:p>
            <a:pPr lvl="0" algn="ctr">
              <a:spcBef>
                <a:spcPct val="0"/>
              </a:spcBef>
            </a:pP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¹Nome da </a:t>
            </a:r>
            <a:r>
              <a:rPr lang="en-US" sz="3892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instituição</a:t>
            </a: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1, </a:t>
            </a:r>
            <a:r>
              <a:rPr lang="en-US" sz="3892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Cidade-Estado,País</a:t>
            </a: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²Nome da </a:t>
            </a:r>
            <a:r>
              <a:rPr lang="en-US" sz="3892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instituição</a:t>
            </a: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2, </a:t>
            </a:r>
            <a:r>
              <a:rPr lang="en-US" sz="3892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Cidade-Estado,País</a:t>
            </a: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*Autor </a:t>
            </a:r>
            <a:r>
              <a:rPr lang="en-US" sz="3892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correspondente</a:t>
            </a:r>
            <a:r>
              <a:rPr lang="en-US" sz="3892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: autor1@email.com</a:t>
            </a:r>
          </a:p>
          <a:p>
            <a:pPr lvl="0" algn="ctr">
              <a:spcBef>
                <a:spcPct val="0"/>
              </a:spcBef>
            </a:pPr>
            <a:endParaRPr lang="en-US" sz="3892" i="1" dirty="0">
              <a:solidFill>
                <a:srgbClr val="000000"/>
              </a:solidFill>
              <a:latin typeface="Arial Italics"/>
              <a:ea typeface="Arial Italics"/>
              <a:cs typeface="Arial Italics"/>
              <a:sym typeface="Arial Italics"/>
            </a:endParaRPr>
          </a:p>
          <a:p>
            <a:pPr algn="ctr"/>
            <a:endParaRPr lang="en-US" sz="3892" i="1" spc="-144" dirty="0">
              <a:solidFill>
                <a:srgbClr val="000000"/>
              </a:solidFill>
              <a:latin typeface="Arial Italics"/>
              <a:ea typeface="Arial Italics"/>
              <a:cs typeface="Arial Italics"/>
              <a:sym typeface="Arial Italics"/>
            </a:endParaRPr>
          </a:p>
          <a:p>
            <a:pPr algn="ctr"/>
            <a:endParaRPr lang="en-US" sz="3892" i="1" spc="-144" dirty="0">
              <a:solidFill>
                <a:srgbClr val="000000"/>
              </a:solidFill>
              <a:latin typeface="Arial Italics"/>
              <a:ea typeface="Arial Italics"/>
              <a:cs typeface="Arial Italics"/>
              <a:sym typeface="Arial Itali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58850" y="24949150"/>
            <a:ext cx="14580000" cy="236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função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forma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direta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resumida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qual é a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finalidade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principal do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Arial, 38,9 pt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0" lvl="0" indent="0" algn="just">
              <a:lnSpc>
                <a:spcPts val="4055"/>
              </a:lnSpc>
              <a:spcBef>
                <a:spcPct val="0"/>
              </a:spcBef>
            </a:pPr>
            <a:endParaRPr lang="en-US" sz="3975" u="none" strike="noStrike" spc="-8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808450" y="10704850"/>
            <a:ext cx="14580000" cy="2446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envolver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obtidos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relacionar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referencial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teórico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Podendo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imagens,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ilustrações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exemplificar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(Fonte Arial, 38,9 pt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808450" y="34083372"/>
            <a:ext cx="14580000" cy="42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5"/>
              </a:lnSpc>
            </a:pP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utilizadas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construir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livros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artigos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sites,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etc.).</a:t>
            </a:r>
          </a:p>
          <a:p>
            <a:pPr algn="just">
              <a:lnSpc>
                <a:spcPts val="4055"/>
              </a:lnSpc>
            </a:pP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SOBRENOME, Nome.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Edição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Local: Editora,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4055"/>
              </a:lnSpc>
            </a:pP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[2]SOBRENOME, Nome.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artigo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Nome da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revista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volume,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-final,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4055"/>
              </a:lnSpc>
            </a:pPr>
            <a:r>
              <a:rPr lang="en-US" sz="3975" u="none" strike="noStrike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Arial, 38,9 pt </a:t>
            </a:r>
            <a:r>
              <a:rPr lang="en-US" sz="3975" u="none" strike="noStrike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u="none" strike="noStrike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algn="just">
              <a:lnSpc>
                <a:spcPts val="4055"/>
              </a:lnSpc>
            </a:pPr>
            <a:endParaRPr lang="en-US" sz="3975" u="none" strike="noStrike" spc="-1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6808450" y="29071236"/>
            <a:ext cx="14580000" cy="2446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t-BR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tópico deve envolver as conclusões obtidos e devem responder os objetivos do estudo</a:t>
            </a:r>
          </a:p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(Fonte Arial, 38,9 pt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" name="Freeform 46"/>
          <p:cNvSpPr/>
          <p:nvPr/>
        </p:nvSpPr>
        <p:spPr>
          <a:xfrm>
            <a:off x="979232" y="-577188"/>
            <a:ext cx="5358789" cy="4068203"/>
          </a:xfrm>
          <a:custGeom>
            <a:avLst/>
            <a:gdLst/>
            <a:ahLst/>
            <a:cxnLst/>
            <a:rect l="l" t="t" r="r" b="b"/>
            <a:pathLst>
              <a:path w="5358789" h="4068203">
                <a:moveTo>
                  <a:pt x="0" y="0"/>
                </a:moveTo>
                <a:lnTo>
                  <a:pt x="5358789" y="0"/>
                </a:lnTo>
                <a:lnTo>
                  <a:pt x="5358789" y="4068203"/>
                </a:lnTo>
                <a:lnTo>
                  <a:pt x="0" y="4068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55" t="-22155" b="-221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11440962" y="204394"/>
            <a:ext cx="7104351" cy="214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934"/>
              </a:lnSpc>
              <a:spcBef>
                <a:spcPct val="0"/>
              </a:spcBef>
            </a:pPr>
            <a:r>
              <a:rPr lang="en-US" sz="12810" u="none" strike="noStrike">
                <a:solidFill>
                  <a:srgbClr val="000000"/>
                </a:solidFill>
                <a:latin typeface="Blanka"/>
                <a:ea typeface="Blanka"/>
                <a:cs typeface="Blanka"/>
                <a:sym typeface="Blanka"/>
              </a:rPr>
              <a:t>SEMM   T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6215019" y="872445"/>
            <a:ext cx="1496590" cy="1309515"/>
            <a:chOff x="0" y="0"/>
            <a:chExt cx="812800" cy="7112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9D0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65428" tIns="65428" rIns="65428" bIns="65428" rtlCol="0" anchor="ctr"/>
            <a:lstStyle/>
            <a:p>
              <a:pPr algn="ctr">
                <a:lnSpc>
                  <a:spcPts val="31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>
            <a:off x="16308148" y="1002077"/>
            <a:ext cx="1310332" cy="1136712"/>
          </a:xfrm>
          <a:custGeom>
            <a:avLst/>
            <a:gdLst/>
            <a:ahLst/>
            <a:cxnLst/>
            <a:rect l="l" t="t" r="r" b="b"/>
            <a:pathLst>
              <a:path w="1747109" h="1515617">
                <a:moveTo>
                  <a:pt x="0" y="0"/>
                </a:moveTo>
                <a:lnTo>
                  <a:pt x="1747109" y="0"/>
                </a:lnTo>
                <a:lnTo>
                  <a:pt x="1747109" y="1515617"/>
                </a:lnTo>
                <a:lnTo>
                  <a:pt x="0" y="1515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TextBox 53"/>
          <p:cNvSpPr txBox="1"/>
          <p:nvPr/>
        </p:nvSpPr>
        <p:spPr>
          <a:xfrm>
            <a:off x="8714809" y="2347485"/>
            <a:ext cx="10500514" cy="35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2220" spc="228">
                <a:solidFill>
                  <a:srgbClr val="159D0E"/>
                </a:solidFill>
                <a:latin typeface="Montserrat"/>
                <a:ea typeface="Montserrat"/>
                <a:cs typeface="Montserrat"/>
                <a:sym typeface="Montserrat"/>
              </a:rPr>
              <a:t>INOVAÇÃO TECNOLÓGICA &amp; SUSTENTABILIDADE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340850" y="-962"/>
            <a:ext cx="2130052" cy="2318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957"/>
              </a:lnSpc>
              <a:spcBef>
                <a:spcPct val="0"/>
              </a:spcBef>
            </a:pPr>
            <a:r>
              <a:rPr lang="en-US" sz="12826" u="none" strike="noStrike" dirty="0">
                <a:solidFill>
                  <a:srgbClr val="000000"/>
                </a:solidFill>
                <a:latin typeface="Astro"/>
                <a:ea typeface="Astro"/>
                <a:cs typeface="Astro"/>
                <a:sym typeface="Astro"/>
              </a:rPr>
              <a:t>VII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35008" y="29102986"/>
            <a:ext cx="14580000" cy="183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aborda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descrevendo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simulação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/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Arial, 38,9 pt </a:t>
            </a:r>
            <a:r>
              <a:rPr lang="en-US" sz="3975" u="none" strike="noStrike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u="none" strike="noStrike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808450" y="39115472"/>
            <a:ext cx="14580000" cy="42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seja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interesse dos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colocados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Laboratórios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possibilitaram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análises</a:t>
            </a:r>
            <a:endParaRPr lang="en-US" sz="3975" spc="-8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CAPES/CNPQ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agência</a:t>
            </a: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975" spc="-8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endParaRPr lang="en-US" sz="3975" spc="-8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571500" algn="just">
              <a:buFontTx/>
              <a:buChar char="-"/>
            </a:pPr>
            <a:r>
              <a:rPr lang="en-US" sz="3975" spc="-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Outros.</a:t>
            </a:r>
          </a:p>
          <a:p>
            <a:pPr algn="just"/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(Fonte Arial, 38,9 pt </a:t>
            </a:r>
            <a:r>
              <a:rPr lang="en-US" sz="3975" spc="-1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preto</a:t>
            </a:r>
            <a:r>
              <a:rPr lang="en-US" sz="3975" spc="-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571500" indent="-571500" algn="just">
              <a:buFontTx/>
              <a:buChar char="-"/>
            </a:pPr>
            <a:endParaRPr lang="en-US" sz="3975" spc="-8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4E2FFDCC-D990-E9D0-0C45-EB6730124CDD}"/>
              </a:ext>
            </a:extLst>
          </p:cNvPr>
          <p:cNvSpPr/>
          <p:nvPr/>
        </p:nvSpPr>
        <p:spPr>
          <a:xfrm>
            <a:off x="933050" y="23687487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OBJETIVOS</a:t>
            </a: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773AFA54-DF7A-E11B-6B03-878C6F6BC8C1}"/>
              </a:ext>
            </a:extLst>
          </p:cNvPr>
          <p:cNvSpPr/>
          <p:nvPr/>
        </p:nvSpPr>
        <p:spPr>
          <a:xfrm>
            <a:off x="947482" y="27904024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MATERIAIS E MÉTODOS</a:t>
            </a: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BC32FE80-11A6-42C6-8AE0-BE81BDEABA82}"/>
              </a:ext>
            </a:extLst>
          </p:cNvPr>
          <p:cNvSpPr/>
          <p:nvPr/>
        </p:nvSpPr>
        <p:spPr>
          <a:xfrm>
            <a:off x="16743226" y="9556750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RESULTADOS E DISCUSSÃO</a:t>
            </a:r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8EEC0D13-E846-C145-006D-AD153BDC739D}"/>
              </a:ext>
            </a:extLst>
          </p:cNvPr>
          <p:cNvSpPr/>
          <p:nvPr/>
        </p:nvSpPr>
        <p:spPr>
          <a:xfrm>
            <a:off x="16743226" y="27845299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CONCLUSÕES</a:t>
            </a:r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id="{1DA44A33-E659-B46E-1CD4-4D28CD5994B6}"/>
              </a:ext>
            </a:extLst>
          </p:cNvPr>
          <p:cNvSpPr/>
          <p:nvPr/>
        </p:nvSpPr>
        <p:spPr>
          <a:xfrm>
            <a:off x="16781660" y="32873950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REFERÊNCIAS BIBLIOGRÁFICAS</a:t>
            </a:r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8140CDB1-0E0E-0999-7345-19C9BF8223F9}"/>
              </a:ext>
            </a:extLst>
          </p:cNvPr>
          <p:cNvSpPr/>
          <p:nvPr/>
        </p:nvSpPr>
        <p:spPr>
          <a:xfrm>
            <a:off x="16743226" y="38035636"/>
            <a:ext cx="14580000" cy="978811"/>
          </a:xfrm>
          <a:custGeom>
            <a:avLst/>
            <a:gdLst/>
            <a:ahLst/>
            <a:cxnLst/>
            <a:rect l="l" t="t" r="r" b="b"/>
            <a:pathLst>
              <a:path w="1216548" h="81850">
                <a:moveTo>
                  <a:pt x="0" y="0"/>
                </a:moveTo>
                <a:lnTo>
                  <a:pt x="1216548" y="0"/>
                </a:lnTo>
                <a:lnTo>
                  <a:pt x="1216548" y="81850"/>
                </a:lnTo>
                <a:lnTo>
                  <a:pt x="0" y="81850"/>
                </a:lnTo>
                <a:close/>
              </a:path>
            </a:pathLst>
          </a:custGeom>
          <a:solidFill>
            <a:srgbClr val="036212"/>
          </a:solidFill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Bold" panose="020B0604020202020204" charset="0"/>
              </a:rPr>
              <a:t>AGRADECIMENTOS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342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 Italics</vt:lpstr>
      <vt:lpstr>Blanka</vt:lpstr>
      <vt:lpstr>Calibri</vt:lpstr>
      <vt:lpstr>Arial Bold</vt:lpstr>
      <vt:lpstr>Montserrat</vt:lpstr>
      <vt:lpstr>Arial</vt:lpstr>
      <vt:lpstr>Astro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INFLUÊNCIA DO PH NA LIBERAÇÃO DE 4-METILIMIDAZOL EM FILMES NANOESTRUTURADOS DE PAA E PDADMAC PRODUZIDOS PELA TÉCNICA LAYER-BY-LAYER</dc:title>
  <dc:creator>EEIMVR</dc:creator>
  <cp:lastModifiedBy>Denise Hirayama</cp:lastModifiedBy>
  <cp:revision>8</cp:revision>
  <cp:lastPrinted>2025-07-28T15:57:41Z</cp:lastPrinted>
  <dcterms:created xsi:type="dcterms:W3CDTF">2006-08-16T00:00:00Z</dcterms:created>
  <dcterms:modified xsi:type="dcterms:W3CDTF">2025-07-28T16:05:32Z</dcterms:modified>
  <dc:identifier>DAGS8Hb_kp8</dc:identifier>
</cp:coreProperties>
</file>